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</p:sldIdLst>
  <p:sldSz cx="14630400" cy="8229600"/>
  <p:notesSz cx="8229600" cy="14630400"/>
  <p:embeddedFontLst>
    <p:embeddedFont>
      <p:font typeface="Dela Gothic One" panose="020B0604020202020204" charset="-128"/>
      <p:regular r:id="rId11"/>
    </p:embeddedFont>
    <p:embeddedFont>
      <p:font typeface="DM Sans" panose="020B0604020202020204" charset="0"/>
      <p:regular r:id="rId12"/>
      <p:bold r:id="rId13"/>
      <p:italic r:id="rId14"/>
      <p:boldItalic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72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913" autoAdjust="0"/>
  </p:normalViewPr>
  <p:slideViewPr>
    <p:cSldViewPr snapToGrid="0">
      <p:cViewPr>
        <p:scale>
          <a:sx n="25" d="100"/>
          <a:sy n="25" d="100"/>
        </p:scale>
        <p:origin x="1236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2191687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" name="Google Shape;1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8297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" name="Google Shape;2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0333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" name="Google Shape;3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839032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88799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5" name="Google Shape;75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94296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5" name="Google Shape;11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5718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" name="Google Shape;129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4109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" name="Google Shape;14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5234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A7298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833199" y="1480661"/>
            <a:ext cx="7477601" cy="2874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6036"/>
              <a:buFont typeface="Dela Gothic One"/>
              <a:buNone/>
            </a:pPr>
            <a:r>
              <a:rPr lang="en-US" sz="5736" b="0" i="0" u="none" strike="noStrike" cap="none" dirty="0" err="1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Gestion</a:t>
            </a:r>
            <a:r>
              <a:rPr lang="en-US" sz="5736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d</a:t>
            </a:r>
            <a:r>
              <a:rPr lang="en-US" sz="5736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’</a:t>
            </a:r>
            <a:r>
              <a:rPr lang="en-US" sz="5736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un cabinet </a:t>
            </a:r>
            <a:r>
              <a:rPr lang="en-US" sz="5736" b="0" i="0" u="none" strike="noStrike" cap="none" dirty="0" err="1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médical</a:t>
            </a:r>
            <a:endParaRPr sz="5736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833200" y="3937368"/>
            <a:ext cx="7477500" cy="22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   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Notre application de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gestion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 du cabinet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médical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vise à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optimiser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les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processus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administratifs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et à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faciliter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le travail du personnel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médical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, pour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offrir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une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expérience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de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soins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de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qualité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supérieure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aux patients.</a:t>
            </a:r>
            <a:endParaRPr sz="17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1362" y="0"/>
            <a:ext cx="6019038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4"/>
          <p:cNvSpPr/>
          <p:nvPr/>
        </p:nvSpPr>
        <p:spPr>
          <a:xfrm>
            <a:off x="4490799" y="1496075"/>
            <a:ext cx="60636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374"/>
              <a:buFont typeface="Dela Gothic One"/>
              <a:buNone/>
            </a:pPr>
            <a:r>
              <a:rPr lang="en-US" sz="4174" b="0" i="0" u="none" strike="noStrike" cap="none" dirty="0" err="1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Objectifs</a:t>
            </a:r>
            <a:r>
              <a:rPr lang="en-US" sz="4174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du </a:t>
            </a:r>
            <a:r>
              <a:rPr lang="en-US" sz="4174" b="0" i="0" u="none" strike="noStrike" cap="none" dirty="0" err="1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projet</a:t>
            </a:r>
            <a:endParaRPr sz="4174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4"/>
          <p:cNvSpPr/>
          <p:nvPr/>
        </p:nvSpPr>
        <p:spPr>
          <a:xfrm>
            <a:off x="4490799" y="3625453"/>
            <a:ext cx="4542115" cy="2006203"/>
          </a:xfrm>
          <a:prstGeom prst="roundRect">
            <a:avLst>
              <a:gd name="adj" fmla="val 4984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4720590" y="3855244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87"/>
              <a:buFont typeface="Dela Gothic One"/>
              <a:buNone/>
            </a:pPr>
            <a:r>
              <a:rPr lang="en-US" sz="2187" b="0" i="0" u="none" strike="noStrike" cap="none" dirty="0" err="1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Efficacité</a:t>
            </a:r>
            <a:endParaRPr sz="2187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4720590" y="4335661"/>
            <a:ext cx="4082534" cy="1066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Automatiser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les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tâches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répétitives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pour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accroître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la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productivité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et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réduire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les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erreurs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17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9262705" y="3666490"/>
            <a:ext cx="4542115" cy="2006203"/>
          </a:xfrm>
          <a:prstGeom prst="roundRect">
            <a:avLst>
              <a:gd name="adj" fmla="val 4984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9484876" y="3855244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87"/>
              <a:buFont typeface="Dela Gothic One"/>
              <a:buNone/>
            </a:pPr>
            <a:r>
              <a:rPr lang="en-US" sz="2187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Facilitation</a:t>
            </a:r>
            <a:endParaRPr sz="2187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9484876" y="4335661"/>
            <a:ext cx="4082534" cy="710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Simplifier les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processus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et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offrir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des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outils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intuitifs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pour les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utilisateurs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17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86" t="668" r="14704" b="7855"/>
          <a:stretch/>
        </p:blipFill>
        <p:spPr>
          <a:xfrm>
            <a:off x="-751190" y="0"/>
            <a:ext cx="4646200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/>
      <p:bldP spid="32" grpId="0"/>
      <p:bldP spid="33" grpId="0" animBg="1"/>
      <p:bldP spid="34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5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79562" y="0"/>
            <a:ext cx="3850838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5"/>
          <p:cNvSpPr/>
          <p:nvPr/>
        </p:nvSpPr>
        <p:spPr>
          <a:xfrm>
            <a:off x="833199" y="1458516"/>
            <a:ext cx="8809673" cy="694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374"/>
              <a:buFont typeface="Dela Gothic One"/>
              <a:buNone/>
            </a:pPr>
            <a:r>
              <a:rPr lang="en-US" sz="4174" b="0" i="0" u="none" strike="noStrike" cap="none" dirty="0" err="1">
                <a:solidFill>
                  <a:schemeClr val="bg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Gestion</a:t>
            </a:r>
            <a:r>
              <a:rPr lang="en-US" sz="4174" b="0" i="0" u="none" strike="noStrike" cap="none" dirty="0">
                <a:solidFill>
                  <a:schemeClr val="bg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du dossier </a:t>
            </a:r>
            <a:r>
              <a:rPr lang="en-US" sz="4174" b="0" i="0" u="none" strike="noStrike" cap="none" dirty="0" err="1">
                <a:solidFill>
                  <a:schemeClr val="bg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médical</a:t>
            </a:r>
            <a:endParaRPr sz="4174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5"/>
          <p:cNvSpPr/>
          <p:nvPr/>
        </p:nvSpPr>
        <p:spPr>
          <a:xfrm>
            <a:off x="1144310" y="2486144"/>
            <a:ext cx="44410" cy="4284821"/>
          </a:xfrm>
          <a:prstGeom prst="roundRect">
            <a:avLst>
              <a:gd name="adj" fmla="val 225151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1416427" y="2887444"/>
            <a:ext cx="777597" cy="44410"/>
          </a:xfrm>
          <a:prstGeom prst="roundRect">
            <a:avLst>
              <a:gd name="adj" fmla="val 225151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916484" y="2745105"/>
            <a:ext cx="499943" cy="414575"/>
          </a:xfrm>
          <a:prstGeom prst="roundRect">
            <a:avLst>
              <a:gd name="adj" fmla="val 20000"/>
            </a:avLst>
          </a:prstGeom>
          <a:solidFill>
            <a:schemeClr val="bg2">
              <a:lumMod val="50000"/>
            </a:schemeClr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1068407" y="2701409"/>
            <a:ext cx="195977" cy="416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624"/>
              <a:buFont typeface="Dela Gothic One"/>
              <a:buNone/>
            </a:pPr>
            <a:r>
              <a:rPr lang="en-US" sz="2624" b="0" i="0" u="none" strike="noStrike" cap="none" dirty="0">
                <a:solidFill>
                  <a:schemeClr val="bg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1</a:t>
            </a:r>
            <a:endParaRPr sz="2624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5"/>
          <p:cNvSpPr/>
          <p:nvPr/>
        </p:nvSpPr>
        <p:spPr>
          <a:xfrm>
            <a:off x="2388513" y="2708315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87"/>
              <a:buFont typeface="Dela Gothic One"/>
              <a:buNone/>
            </a:pPr>
            <a:r>
              <a:rPr lang="en-US" sz="2187" b="0" i="0" u="none" strike="noStrike" cap="none" dirty="0" err="1">
                <a:solidFill>
                  <a:schemeClr val="bg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Création</a:t>
            </a:r>
            <a:endParaRPr sz="2187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5"/>
          <p:cNvSpPr/>
          <p:nvPr/>
        </p:nvSpPr>
        <p:spPr>
          <a:xfrm>
            <a:off x="2388513" y="3188732"/>
            <a:ext cx="7751088" cy="355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Saisie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numérique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des </a:t>
            </a: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informations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médicales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du patient.</a:t>
            </a:r>
            <a:endParaRPr sz="175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1" name="Google Shape;51;p5"/>
          <p:cNvSpPr/>
          <p:nvPr/>
        </p:nvSpPr>
        <p:spPr>
          <a:xfrm>
            <a:off x="1416427" y="4389775"/>
            <a:ext cx="777597" cy="44410"/>
          </a:xfrm>
          <a:prstGeom prst="roundRect">
            <a:avLst>
              <a:gd name="adj" fmla="val 225151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916484" y="4162068"/>
            <a:ext cx="499943" cy="499943"/>
          </a:xfrm>
          <a:prstGeom prst="roundRect">
            <a:avLst>
              <a:gd name="adj" fmla="val 20000"/>
            </a:avLst>
          </a:prstGeom>
          <a:solidFill>
            <a:schemeClr val="bg2">
              <a:lumMod val="50000"/>
            </a:schemeClr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1027212" y="4203740"/>
            <a:ext cx="278368" cy="416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624"/>
              <a:buFont typeface="Dela Gothic One"/>
              <a:buNone/>
            </a:pPr>
            <a:r>
              <a:rPr lang="en-US" sz="2624" b="0" i="0" u="none" strike="noStrike" cap="none">
                <a:solidFill>
                  <a:schemeClr val="bg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2</a:t>
            </a:r>
            <a:endParaRPr sz="2624" b="0" i="0" u="none" strike="noStrike" cap="none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388513" y="4210645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87"/>
              <a:buFont typeface="Dela Gothic One"/>
              <a:buNone/>
            </a:pPr>
            <a:r>
              <a:rPr lang="en-US" sz="2187" b="0" i="0" u="none" strike="noStrike" cap="none" dirty="0" err="1">
                <a:solidFill>
                  <a:schemeClr val="bg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Mise</a:t>
            </a:r>
            <a:r>
              <a:rPr lang="en-US" sz="2187" b="0" i="0" u="none" strike="noStrike" cap="none" dirty="0">
                <a:solidFill>
                  <a:schemeClr val="bg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à jour</a:t>
            </a:r>
            <a:endParaRPr sz="2187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2388513" y="4691063"/>
            <a:ext cx="7751088" cy="355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Ajout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des </a:t>
            </a: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résultats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d'examens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, ordonnances et </a:t>
            </a: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évolution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du </a:t>
            </a: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traitement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175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1416427" y="5892105"/>
            <a:ext cx="777597" cy="44410"/>
          </a:xfrm>
          <a:prstGeom prst="roundRect">
            <a:avLst>
              <a:gd name="adj" fmla="val 225151"/>
            </a:avLst>
          </a:prstGeom>
          <a:solidFill>
            <a:schemeClr val="bg2">
              <a:lumMod val="50000"/>
            </a:schemeClr>
          </a:solidFill>
          <a:ln>
            <a:solidFill>
              <a:schemeClr val="bg2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916484" y="5664398"/>
            <a:ext cx="499943" cy="499943"/>
          </a:xfrm>
          <a:prstGeom prst="roundRect">
            <a:avLst>
              <a:gd name="adj" fmla="val 20000"/>
            </a:avLst>
          </a:prstGeom>
          <a:solidFill>
            <a:schemeClr val="bg2">
              <a:lumMod val="50000"/>
            </a:schemeClr>
          </a:solidFill>
          <a:ln w="9525" cap="flat" cmpd="sng">
            <a:solidFill>
              <a:schemeClr val="bg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58" name="Google Shape;58;p5"/>
          <p:cNvSpPr/>
          <p:nvPr/>
        </p:nvSpPr>
        <p:spPr>
          <a:xfrm>
            <a:off x="1019592" y="5706070"/>
            <a:ext cx="293608" cy="416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624"/>
              <a:buFont typeface="Dela Gothic One"/>
              <a:buNone/>
            </a:pPr>
            <a:r>
              <a:rPr lang="en-US" sz="2624" b="0" i="0" u="none" strike="noStrike" cap="none">
                <a:solidFill>
                  <a:schemeClr val="bg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3</a:t>
            </a:r>
            <a:endParaRPr sz="2624" b="0" i="0" u="none" strike="noStrike" cap="none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5"/>
          <p:cNvSpPr/>
          <p:nvPr/>
        </p:nvSpPr>
        <p:spPr>
          <a:xfrm>
            <a:off x="2388513" y="5712976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87"/>
              <a:buFont typeface="Dela Gothic One"/>
              <a:buNone/>
            </a:pPr>
            <a:r>
              <a:rPr lang="en-US" sz="2187" b="0" i="0" u="none" strike="noStrike" cap="none" dirty="0">
                <a:solidFill>
                  <a:schemeClr val="bg1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Consultation</a:t>
            </a:r>
            <a:endParaRPr sz="2187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60;p5"/>
          <p:cNvSpPr/>
          <p:nvPr/>
        </p:nvSpPr>
        <p:spPr>
          <a:xfrm>
            <a:off x="2388513" y="6193393"/>
            <a:ext cx="7751088" cy="355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Accès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rapide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et </a:t>
            </a: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sécurisé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au dossier </a:t>
            </a: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médical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complet</a:t>
            </a:r>
            <a:r>
              <a:rPr lang="en-US" sz="1750" b="0" i="0" u="none" strike="noStrike" cap="none" dirty="0">
                <a:solidFill>
                  <a:schemeClr val="bg1"/>
                </a:solidFill>
                <a:latin typeface="DM Sans"/>
                <a:ea typeface="DM Sans"/>
                <a:cs typeface="DM Sans"/>
                <a:sym typeface="DM Sans"/>
              </a:rPr>
              <a:t> du patient.</a:t>
            </a:r>
            <a:endParaRPr sz="1750" b="0" i="0" u="none" strike="noStrike" cap="none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6" grpId="0" animBg="1"/>
      <p:bldP spid="47" grpId="0" animBg="1"/>
      <p:bldP spid="48" grpId="0"/>
      <p:bldP spid="49" grpId="0"/>
      <p:bldP spid="50" grpId="0"/>
      <p:bldP spid="51" grpId="0" animBg="1"/>
      <p:bldP spid="52" grpId="0" animBg="1"/>
      <p:bldP spid="53" grpId="0"/>
      <p:bldP spid="54" grpId="0"/>
      <p:bldP spid="55" grpId="0"/>
      <p:bldP spid="56" grpId="0" animBg="1"/>
      <p:bldP spid="57" grpId="0" animBg="1"/>
      <p:bldP spid="58" grpId="0"/>
      <p:bldP spid="59" grpId="0"/>
      <p:bldP spid="6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30;p4"/>
          <p:cNvSpPr/>
          <p:nvPr/>
        </p:nvSpPr>
        <p:spPr>
          <a:xfrm>
            <a:off x="5104409" y="3771055"/>
            <a:ext cx="3874191" cy="2006203"/>
          </a:xfrm>
          <a:prstGeom prst="roundRect">
            <a:avLst>
              <a:gd name="adj" fmla="val 4984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30;p4"/>
          <p:cNvSpPr/>
          <p:nvPr/>
        </p:nvSpPr>
        <p:spPr>
          <a:xfrm>
            <a:off x="438185" y="3771055"/>
            <a:ext cx="3874191" cy="2006203"/>
          </a:xfrm>
          <a:prstGeom prst="roundRect">
            <a:avLst>
              <a:gd name="adj" fmla="val 4984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bg2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/>
          <p:nvPr/>
        </p:nvSpPr>
        <p:spPr>
          <a:xfrm>
            <a:off x="541020" y="2521307"/>
            <a:ext cx="8091488" cy="694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374"/>
              <a:buFont typeface="Dela Gothic One"/>
              <a:buNone/>
            </a:pPr>
            <a:r>
              <a:rPr lang="en-US" sz="4174" b="0" i="0" u="none" strike="noStrike" cap="none" dirty="0" err="1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Gestion</a:t>
            </a:r>
            <a:r>
              <a:rPr lang="en-US" sz="4174" b="0" i="0" u="none" strike="noStrike" cap="none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des </a:t>
            </a:r>
            <a:r>
              <a:rPr lang="en-US" sz="4174" b="0" i="0" u="none" strike="noStrike" cap="none" dirty="0" err="1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rendez-vous</a:t>
            </a:r>
            <a:endParaRPr sz="4174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6"/>
          <p:cNvSpPr/>
          <p:nvPr/>
        </p:nvSpPr>
        <p:spPr>
          <a:xfrm>
            <a:off x="769321" y="3771055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2187"/>
              <a:buFont typeface="Dela Gothic One"/>
              <a:buNone/>
            </a:pPr>
            <a:r>
              <a:rPr lang="en-US" sz="2187" dirty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 </a:t>
            </a:r>
            <a:r>
              <a:rPr lang="en-US" sz="2187" b="0" i="0" u="none" strike="noStrike" cap="none" dirty="0" err="1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Planification</a:t>
            </a:r>
            <a:endParaRPr sz="2187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0" name="Google Shape;70;p6"/>
          <p:cNvSpPr/>
          <p:nvPr/>
        </p:nvSpPr>
        <p:spPr>
          <a:xfrm>
            <a:off x="981435" y="4340474"/>
            <a:ext cx="3105000" cy="10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Créer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, modifier et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annuler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des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rendez-vous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de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manière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simple et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efficace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17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1" name="Google Shape;71;p6"/>
          <p:cNvSpPr/>
          <p:nvPr/>
        </p:nvSpPr>
        <p:spPr>
          <a:xfrm>
            <a:off x="5615481" y="3789819"/>
            <a:ext cx="3105000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2187"/>
              <a:buFont typeface="Dela Gothic One"/>
              <a:buNone/>
            </a:pPr>
            <a:r>
              <a:rPr lang="en-US" sz="2187" b="0" i="0" u="none" strike="noStrike" cap="none" dirty="0" err="1" smtClean="0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Suivi</a:t>
            </a:r>
            <a:endParaRPr sz="2187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6"/>
          <p:cNvSpPr/>
          <p:nvPr/>
        </p:nvSpPr>
        <p:spPr>
          <a:xfrm>
            <a:off x="5497131" y="4241056"/>
            <a:ext cx="3341700" cy="10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Suivre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l'occupation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du planning et identifier les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créneaux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disponibles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17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4" r="11985"/>
          <a:stretch/>
        </p:blipFill>
        <p:spPr>
          <a:xfrm>
            <a:off x="9241930" y="3356"/>
            <a:ext cx="5860915" cy="822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1" grpId="0" animBg="1"/>
      <p:bldP spid="69" grpId="0"/>
      <p:bldP spid="70" grpId="0"/>
      <p:bldP spid="71" grpId="0"/>
      <p:bldP spid="7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8273"/>
            <a:ext cx="14630400" cy="82296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rgbClr val="5A7298"/>
            </a:solidFill>
          </a:ln>
        </p:spPr>
      </p:pic>
      <p:sp>
        <p:nvSpPr>
          <p:cNvPr id="82" name="Google Shape;82;p7"/>
          <p:cNvSpPr/>
          <p:nvPr/>
        </p:nvSpPr>
        <p:spPr>
          <a:xfrm>
            <a:off x="1760220" y="2529126"/>
            <a:ext cx="8900755" cy="694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374"/>
              <a:buFont typeface="Dela Gothic One"/>
              <a:buNone/>
            </a:pPr>
            <a:r>
              <a:rPr lang="en-US" sz="4174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Gestion des fiches patients</a:t>
            </a:r>
            <a:endParaRPr sz="4174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7"/>
          <p:cNvSpPr/>
          <p:nvPr/>
        </p:nvSpPr>
        <p:spPr>
          <a:xfrm>
            <a:off x="1760220" y="3730347"/>
            <a:ext cx="499943" cy="499943"/>
          </a:xfrm>
          <a:prstGeom prst="roundRect">
            <a:avLst>
              <a:gd name="adj" fmla="val 20000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7"/>
          <p:cNvSpPr/>
          <p:nvPr/>
        </p:nvSpPr>
        <p:spPr>
          <a:xfrm>
            <a:off x="1912144" y="3772019"/>
            <a:ext cx="195977" cy="416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624"/>
              <a:buFont typeface="Dela Gothic One"/>
              <a:buNone/>
            </a:pPr>
            <a:r>
              <a:rPr lang="en-US" sz="2624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1</a:t>
            </a:r>
            <a:endParaRPr sz="2624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7"/>
          <p:cNvSpPr/>
          <p:nvPr/>
        </p:nvSpPr>
        <p:spPr>
          <a:xfrm>
            <a:off x="2482334" y="3806666"/>
            <a:ext cx="2833092" cy="694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87"/>
              <a:buFont typeface="Dela Gothic One"/>
              <a:buNone/>
            </a:pPr>
            <a:r>
              <a:rPr lang="en-US" sz="2187" b="0" i="0" u="none" strike="noStrike" cap="none" dirty="0" err="1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Informations</a:t>
            </a:r>
            <a:r>
              <a:rPr lang="en-US" sz="2187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 </a:t>
            </a:r>
            <a:r>
              <a:rPr lang="en-US" sz="2187" b="0" i="0" u="none" strike="noStrike" cap="none" dirty="0" err="1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personnelles</a:t>
            </a:r>
            <a:endParaRPr sz="2187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7"/>
          <p:cNvSpPr/>
          <p:nvPr/>
        </p:nvSpPr>
        <p:spPr>
          <a:xfrm>
            <a:off x="2482334" y="4634270"/>
            <a:ext cx="2833092" cy="710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Coordonnées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,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antécédents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médicaux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, allergies, etc.</a:t>
            </a:r>
            <a:endParaRPr sz="17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7"/>
          <p:cNvSpPr/>
          <p:nvPr/>
        </p:nvSpPr>
        <p:spPr>
          <a:xfrm>
            <a:off x="5537597" y="3730347"/>
            <a:ext cx="499943" cy="499943"/>
          </a:xfrm>
          <a:prstGeom prst="roundRect">
            <a:avLst>
              <a:gd name="adj" fmla="val 20000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7"/>
          <p:cNvSpPr/>
          <p:nvPr/>
        </p:nvSpPr>
        <p:spPr>
          <a:xfrm>
            <a:off x="5583677" y="3772019"/>
            <a:ext cx="343016" cy="51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624"/>
              <a:buFont typeface="Dela Gothic One"/>
              <a:buNone/>
            </a:pPr>
            <a:r>
              <a:rPr lang="en-US" sz="2624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2</a:t>
            </a:r>
            <a:endParaRPr sz="2624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7"/>
          <p:cNvSpPr/>
          <p:nvPr/>
        </p:nvSpPr>
        <p:spPr>
          <a:xfrm>
            <a:off x="6259711" y="3806666"/>
            <a:ext cx="2833092" cy="694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87"/>
              <a:buFont typeface="Dela Gothic One"/>
              <a:buNone/>
            </a:pPr>
            <a:r>
              <a:rPr lang="en-US" sz="2187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Suivi des consultations</a:t>
            </a:r>
            <a:endParaRPr sz="2187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7"/>
          <p:cNvSpPr/>
          <p:nvPr/>
        </p:nvSpPr>
        <p:spPr>
          <a:xfrm>
            <a:off x="6259711" y="4634270"/>
            <a:ext cx="2833092" cy="1066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Historique des rendez-vous, diagnostic, ordonnances, etc.</a:t>
            </a: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7"/>
          <p:cNvSpPr/>
          <p:nvPr/>
        </p:nvSpPr>
        <p:spPr>
          <a:xfrm>
            <a:off x="9314974" y="3730347"/>
            <a:ext cx="499943" cy="499943"/>
          </a:xfrm>
          <a:prstGeom prst="roundRect">
            <a:avLst>
              <a:gd name="adj" fmla="val 20000"/>
            </a:avLst>
          </a:prstGeom>
          <a:solidFill>
            <a:schemeClr val="bg2">
              <a:lumMod val="75000"/>
            </a:schemeClr>
          </a:solidFill>
          <a:ln w="9525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/>
          <p:cNvSpPr/>
          <p:nvPr/>
        </p:nvSpPr>
        <p:spPr>
          <a:xfrm>
            <a:off x="9418082" y="3772019"/>
            <a:ext cx="293608" cy="416481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25038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624"/>
              <a:buFont typeface="Dela Gothic One"/>
              <a:buNone/>
            </a:pPr>
            <a:r>
              <a:rPr lang="en-US" sz="2624" b="0" i="0" u="none" strike="noStrike" cap="none" dirty="0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3</a:t>
            </a:r>
            <a:endParaRPr sz="2624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7"/>
          <p:cNvSpPr/>
          <p:nvPr/>
        </p:nvSpPr>
        <p:spPr>
          <a:xfrm>
            <a:off x="10037088" y="3806666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87"/>
              <a:buFont typeface="Dela Gothic One"/>
              <a:buNone/>
            </a:pPr>
            <a:r>
              <a:rPr lang="en-US" sz="2187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Confidentialité</a:t>
            </a:r>
            <a:endParaRPr sz="2187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7"/>
          <p:cNvSpPr/>
          <p:nvPr/>
        </p:nvSpPr>
        <p:spPr>
          <a:xfrm>
            <a:off x="10037088" y="4287083"/>
            <a:ext cx="2833092" cy="710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Accès sécurisé et autorisé aux informations sensibles.</a:t>
            </a: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animBg="1"/>
      <p:bldP spid="84" grpId="0"/>
      <p:bldP spid="85" grpId="0"/>
      <p:bldP spid="86" grpId="0"/>
      <p:bldP spid="87" grpId="0" animBg="1"/>
      <p:bldP spid="88" grpId="0"/>
      <p:bldP spid="89" grpId="0"/>
      <p:bldP spid="90" grpId="0"/>
      <p:bldP spid="91" grpId="0" animBg="1"/>
      <p:bldP spid="92" grpId="0" animBg="1"/>
      <p:bldP spid="93" grpId="0"/>
      <p:bldP spid="9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9"/>
          <p:cNvSpPr/>
          <p:nvPr/>
        </p:nvSpPr>
        <p:spPr>
          <a:xfrm>
            <a:off x="2895345" y="2302884"/>
            <a:ext cx="65514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374"/>
              <a:buFont typeface="Dela Gothic One"/>
              <a:buNone/>
            </a:pPr>
            <a:r>
              <a:rPr lang="en-US" sz="4174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Technologie utilisée</a:t>
            </a:r>
            <a:endParaRPr sz="4174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9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94225" y="3438650"/>
            <a:ext cx="818750" cy="81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9"/>
          <p:cNvSpPr/>
          <p:nvPr/>
        </p:nvSpPr>
        <p:spPr>
          <a:xfrm>
            <a:off x="2112057" y="4432883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87"/>
              <a:buFont typeface="Dela Gothic One"/>
              <a:buNone/>
            </a:pPr>
            <a:r>
              <a:rPr lang="en-US" sz="2387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Java</a:t>
            </a:r>
            <a:endParaRPr sz="2387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9"/>
          <p:cNvSpPr/>
          <p:nvPr/>
        </p:nvSpPr>
        <p:spPr>
          <a:xfrm>
            <a:off x="2311095" y="4957763"/>
            <a:ext cx="3481200" cy="7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95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Langage de programmation robuste et fiable.</a:t>
            </a:r>
            <a:endParaRPr sz="19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p9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429125" y="3438750"/>
            <a:ext cx="818750" cy="81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9"/>
          <p:cNvSpPr/>
          <p:nvPr/>
        </p:nvSpPr>
        <p:spPr>
          <a:xfrm>
            <a:off x="8311525" y="4432883"/>
            <a:ext cx="2777400" cy="3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2187"/>
              <a:buFont typeface="Dela Gothic One"/>
              <a:buNone/>
            </a:pPr>
            <a:r>
              <a:rPr lang="en-US" sz="2387" b="0" i="0" u="none" strike="noStrike" cap="none">
                <a:solidFill>
                  <a:srgbClr val="FFE5E5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MySQL</a:t>
            </a:r>
            <a:endParaRPr sz="2387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9"/>
          <p:cNvSpPr/>
          <p:nvPr/>
        </p:nvSpPr>
        <p:spPr>
          <a:xfrm>
            <a:off x="8429125" y="4957663"/>
            <a:ext cx="3481200" cy="7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95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Système de gestion de base de données performant.</a:t>
            </a:r>
            <a:endParaRPr sz="19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0"/>
          <p:cNvSpPr/>
          <p:nvPr/>
        </p:nvSpPr>
        <p:spPr>
          <a:xfrm>
            <a:off x="1760220" y="2572107"/>
            <a:ext cx="10173772" cy="694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374"/>
              <a:buFont typeface="Dela Gothic One"/>
              <a:buNone/>
            </a:pPr>
            <a:r>
              <a:rPr lang="en-US" sz="4174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Avantages de  L</a:t>
            </a:r>
            <a:r>
              <a:rPr lang="en-US" sz="4174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’</a:t>
            </a:r>
            <a:r>
              <a:rPr lang="en-US" sz="4174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application</a:t>
            </a:r>
            <a:endParaRPr sz="4174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0"/>
          <p:cNvSpPr/>
          <p:nvPr/>
        </p:nvSpPr>
        <p:spPr>
          <a:xfrm>
            <a:off x="1760220" y="3821906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2187"/>
              <a:buFont typeface="Dela Gothic One"/>
              <a:buNone/>
            </a:pPr>
            <a:r>
              <a:rPr lang="en-US" sz="2187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Gain de temps</a:t>
            </a:r>
            <a:endParaRPr sz="2187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0"/>
          <p:cNvSpPr/>
          <p:nvPr/>
        </p:nvSpPr>
        <p:spPr>
          <a:xfrm>
            <a:off x="1760220" y="4391263"/>
            <a:ext cx="3341608" cy="1066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Automatisation des tâches répétitives pour une meilleure productivité.</a:t>
            </a: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0"/>
          <p:cNvSpPr/>
          <p:nvPr/>
        </p:nvSpPr>
        <p:spPr>
          <a:xfrm>
            <a:off x="5651421" y="3821906"/>
            <a:ext cx="2777490" cy="347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2187"/>
              <a:buFont typeface="Dela Gothic One"/>
              <a:buNone/>
            </a:pPr>
            <a:r>
              <a:rPr lang="en-US" sz="2187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Fiabilité</a:t>
            </a:r>
            <a:endParaRPr sz="2187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0"/>
          <p:cNvSpPr/>
          <p:nvPr/>
        </p:nvSpPr>
        <p:spPr>
          <a:xfrm>
            <a:off x="5651421" y="4391263"/>
            <a:ext cx="3341608" cy="710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Réduction des erreurs grâce à la centralisation des données.</a:t>
            </a: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0"/>
          <p:cNvSpPr/>
          <p:nvPr/>
        </p:nvSpPr>
        <p:spPr>
          <a:xfrm>
            <a:off x="9542621" y="3821906"/>
            <a:ext cx="3125033" cy="347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2187"/>
              <a:buFont typeface="Dela Gothic One"/>
              <a:buNone/>
            </a:pPr>
            <a:r>
              <a:rPr lang="en-US" sz="1987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Expérience patient</a:t>
            </a:r>
            <a:endParaRPr sz="1987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9542621" y="4391263"/>
            <a:ext cx="3341608" cy="710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Accès simplifié aux informations médicales et aux rendez-vous.</a:t>
            </a:r>
            <a:endParaRPr sz="175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1"/>
          <p:cNvSpPr/>
          <p:nvPr/>
        </p:nvSpPr>
        <p:spPr>
          <a:xfrm>
            <a:off x="1760220" y="3067883"/>
            <a:ext cx="5554980" cy="6943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11"/>
              </a:lnSpc>
              <a:spcBef>
                <a:spcPts val="0"/>
              </a:spcBef>
              <a:spcAft>
                <a:spcPts val="0"/>
              </a:spcAft>
              <a:buClr>
                <a:srgbClr val="FAEBEB"/>
              </a:buClr>
              <a:buSzPts val="4374"/>
              <a:buFont typeface="Dela Gothic One"/>
              <a:buNone/>
            </a:pPr>
            <a:r>
              <a:rPr lang="en-US" sz="4374" b="0" i="0" u="none" strike="noStrike" cap="none">
                <a:solidFill>
                  <a:srgbClr val="FAEBEB"/>
                </a:solidFill>
                <a:latin typeface="Dela Gothic One"/>
                <a:ea typeface="Dela Gothic One"/>
                <a:cs typeface="Dela Gothic One"/>
                <a:sym typeface="Dela Gothic One"/>
              </a:rPr>
              <a:t>Conclusion</a:t>
            </a:r>
            <a:endParaRPr sz="4374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1"/>
          <p:cNvSpPr/>
          <p:nvPr/>
        </p:nvSpPr>
        <p:spPr>
          <a:xfrm>
            <a:off x="1760220" y="4095512"/>
            <a:ext cx="11109960" cy="1066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9942"/>
              </a:lnSpc>
              <a:spcBef>
                <a:spcPts val="0"/>
              </a:spcBef>
              <a:spcAft>
                <a:spcPts val="0"/>
              </a:spcAft>
              <a:buClr>
                <a:srgbClr val="FFE5E5"/>
              </a:buClr>
              <a:buSzPts val="1750"/>
              <a:buFont typeface="DM Sans"/>
              <a:buNone/>
            </a:pP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Notre application de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gestion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d</a:t>
            </a:r>
            <a:r>
              <a:rPr lang="en-US" sz="1750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’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un cabinet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médical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permet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d'optimiser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les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processus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administratifs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,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d'améliorer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l'efficacité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du personnel et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d'offrir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une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meilleure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expérience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aux patients. Elle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s'appuie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sur les technologies Java et MySQL pour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garantir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fiabilité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 et </a:t>
            </a:r>
            <a:r>
              <a:rPr lang="en-US" sz="1750" b="0" i="0" u="none" strike="noStrike" cap="none" dirty="0" err="1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sécurité</a:t>
            </a:r>
            <a:r>
              <a:rPr lang="en-US" sz="1750" b="0" i="0" u="none" strike="noStrike" cap="none" dirty="0">
                <a:solidFill>
                  <a:srgbClr val="FFE5E5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175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285</Words>
  <Application>Microsoft Office PowerPoint</Application>
  <PresentationFormat>Custom</PresentationFormat>
  <Paragraphs>54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Dela Gothic One</vt:lpstr>
      <vt:lpstr>DM Sans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Microsoft account</cp:lastModifiedBy>
  <cp:revision>14</cp:revision>
  <dcterms:modified xsi:type="dcterms:W3CDTF">2024-05-22T11:19:45Z</dcterms:modified>
</cp:coreProperties>
</file>